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435" r:id="rId5"/>
    <p:sldId id="259" r:id="rId6"/>
    <p:sldId id="2433" r:id="rId7"/>
    <p:sldId id="2443" r:id="rId8"/>
    <p:sldId id="2440" r:id="rId9"/>
    <p:sldId id="2446" r:id="rId10"/>
    <p:sldId id="2444" r:id="rId11"/>
    <p:sldId id="2449" r:id="rId12"/>
    <p:sldId id="2450" r:id="rId13"/>
    <p:sldId id="2451" r:id="rId14"/>
    <p:sldId id="2452" r:id="rId15"/>
    <p:sldId id="258" r:id="rId16"/>
    <p:sldId id="2453" r:id="rId17"/>
    <p:sldId id="2454" r:id="rId18"/>
    <p:sldId id="2448" r:id="rId19"/>
    <p:sldId id="2455" r:id="rId20"/>
    <p:sldId id="2445" r:id="rId21"/>
    <p:sldId id="2456" r:id="rId22"/>
    <p:sldId id="2457" r:id="rId23"/>
    <p:sldId id="2458" r:id="rId24"/>
    <p:sldId id="2459" r:id="rId25"/>
    <p:sldId id="2460" r:id="rId26"/>
    <p:sldId id="2461" r:id="rId27"/>
    <p:sldId id="24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C"/>
    <a:srgbClr val="002C52"/>
    <a:srgbClr val="040000"/>
    <a:srgbClr val="898989"/>
    <a:srgbClr val="A7A9AC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584" autoAdjust="0"/>
  </p:normalViewPr>
  <p:slideViewPr>
    <p:cSldViewPr snapToGrid="0">
      <p:cViewPr>
        <p:scale>
          <a:sx n="90" d="100"/>
          <a:sy n="90" d="100"/>
        </p:scale>
        <p:origin x="-342" y="-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40000">
                  <a:alpha val="80000"/>
                </a:srgbClr>
              </a:gs>
              <a:gs pos="100000">
                <a:srgbClr val="006ABC">
                  <a:alpha val="80000"/>
                </a:srgbClr>
              </a:gs>
              <a:gs pos="50000">
                <a:srgbClr val="002C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40000">
                  <a:alpha val="80000"/>
                </a:srgbClr>
              </a:gs>
              <a:gs pos="100000">
                <a:srgbClr val="006ABC"/>
              </a:gs>
              <a:gs pos="50000">
                <a:srgbClr val="002C5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A7A9AC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Afbeelding 13">
            <a:extLst>
              <a:ext uri="{FF2B5EF4-FFF2-40B4-BE49-F238E27FC236}">
                <a16:creationId xmlns="" xmlns:a16="http://schemas.microsoft.com/office/drawing/2014/main" id="{62E9D4C5-D90E-417A-9143-69E921A75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9731" y="6220349"/>
            <a:ext cx="1229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40000"/>
              </a:gs>
              <a:gs pos="100000">
                <a:srgbClr val="006ABC"/>
              </a:gs>
              <a:gs pos="50000">
                <a:srgbClr val="002C5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898989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="" xmlns:a16="http://schemas.microsoft.com/office/drawing/2014/main" id="{881E83D4-03E8-46CB-8C57-ED17684A7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9731" y="6220349"/>
            <a:ext cx="1229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="" xmlns:a16="http://schemas.microsoft.com/office/drawing/2014/main" id="{7E260F1B-5733-4F94-ADE1-219F7F7A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8302" y="6261904"/>
            <a:ext cx="1229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0" y="11068"/>
            <a:ext cx="4776787" cy="6846932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254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54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0091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025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0295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40000">
                  <a:alpha val="80000"/>
                </a:srgbClr>
              </a:gs>
              <a:gs pos="100000">
                <a:srgbClr val="006ABC">
                  <a:alpha val="80000"/>
                </a:srgbClr>
              </a:gs>
              <a:gs pos="50000">
                <a:srgbClr val="002C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="" xmlns:a16="http://schemas.microsoft.com/office/drawing/2014/main" id="{7FFD16DE-E0C9-405F-9AC3-5AFB1D80D08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319729" y="6268912"/>
            <a:ext cx="122954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76" r:id="rId7"/>
    <p:sldLayoutId id="2147483661" r:id="rId8"/>
    <p:sldLayoutId id="2147483674" r:id="rId9"/>
    <p:sldLayoutId id="2147483675" r:id="rId10"/>
    <p:sldLayoutId id="2147483673" r:id="rId11"/>
    <p:sldLayoutId id="2147483653" r:id="rId12"/>
    <p:sldLayoutId id="2147483670" r:id="rId13"/>
    <p:sldLayoutId id="2147483671" r:id="rId14"/>
    <p:sldLayoutId id="2147483672" r:id="rId15"/>
    <p:sldLayoutId id="2147483655" r:id="rId16"/>
    <p:sldLayoutId id="214748366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4.tmp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6.sv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mp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mp"/><Relationship Id="rId4" Type="http://schemas.openxmlformats.org/officeDocument/2006/relationships/image" Target="../media/image30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tmp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.tmp"/><Relationship Id="rId9" Type="http://schemas.openxmlformats.org/officeDocument/2006/relationships/image" Target="../media/image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https://github.com/AronJeurninck/AISummerschool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jpe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svg"/><Relationship Id="rId4" Type="http://schemas.openxmlformats.org/officeDocument/2006/relationships/image" Target="../media/image33.png"/><Relationship Id="rId9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4.tmp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m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https://archive.ics.uci.edu/ml/datasets/census+incom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mp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0000">
                  <a:alpha val="9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AI </a:t>
            </a:r>
            <a:r>
              <a:rPr lang="en-US" dirty="0" err="1">
                <a:solidFill>
                  <a:schemeClr val="bg1"/>
                </a:solidFill>
              </a:rPr>
              <a:t>Summerschool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357" y="3890624"/>
            <a:ext cx="5447694" cy="4861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Mark Verschuren &amp; Aron Jeurninck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4415F6FE-1469-4713-8A6D-47E23CBB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978" y="5982734"/>
            <a:ext cx="1557419" cy="68400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047523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Lege waarden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/>
              <a:t>NaN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of missing </a:t>
            </a:r>
            <a:r>
              <a:rPr lang="nl-NL" dirty="0" err="1"/>
              <a:t>values</a:t>
            </a:r>
            <a:r>
              <a:rPr lang="nl-NL" dirty="0"/>
              <a:t> ‘?’</a:t>
            </a:r>
          </a:p>
          <a:p>
            <a:r>
              <a:rPr lang="nl-NL" dirty="0"/>
              <a:t>Lege waarden uit de dataset halen of vervangen:</a:t>
            </a:r>
          </a:p>
          <a:p>
            <a:pPr lvl="1"/>
            <a:r>
              <a:rPr lang="nl-NL" dirty="0"/>
              <a:t>Verwijderen van datapunten:</a:t>
            </a:r>
          </a:p>
          <a:p>
            <a:pPr lvl="2"/>
            <a:r>
              <a:rPr lang="nl-NL" dirty="0"/>
              <a:t>Lege waarden komen willekeurig voor</a:t>
            </a:r>
          </a:p>
          <a:p>
            <a:pPr lvl="2"/>
            <a:r>
              <a:rPr lang="nl-NL" dirty="0"/>
              <a:t>Statistisch verantwoord om datapunten te verwijderen</a:t>
            </a:r>
          </a:p>
          <a:p>
            <a:pPr lvl="1"/>
            <a:r>
              <a:rPr lang="nl-NL" dirty="0"/>
              <a:t>Lege waarden vervangen:</a:t>
            </a:r>
          </a:p>
          <a:p>
            <a:pPr lvl="2"/>
            <a:r>
              <a:rPr lang="nl-NL" dirty="0"/>
              <a:t>Door middel van statistiek (gemiddelde, mediaan, …)</a:t>
            </a:r>
          </a:p>
          <a:p>
            <a:pPr lvl="2"/>
            <a:r>
              <a:rPr lang="nl-NL" dirty="0"/>
              <a:t>Door middel van regressie, classificatie of correlaties</a:t>
            </a:r>
          </a:p>
          <a:p>
            <a:pPr lvl="2"/>
            <a:r>
              <a:rPr lang="nl-NL" dirty="0"/>
              <a:t>Moderne data </a:t>
            </a:r>
            <a:r>
              <a:rPr lang="nl-NL" dirty="0" err="1"/>
              <a:t>science</a:t>
            </a:r>
            <a:r>
              <a:rPr lang="nl-NL" dirty="0"/>
              <a:t> technieken beschikbaar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Ongebalanceerde dataset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1187653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Bij een ongebalanceerde dataset is het aantal datapunten per categorie binnen de doelvariabele niet in evenwicht. Hier moeten we voor corrigeren bij het trainen van het model.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593299" y="5033020"/>
            <a:ext cx="2968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80187" y="4019844"/>
            <a:ext cx="724395" cy="1013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9315222" y="4439254"/>
            <a:ext cx="724395" cy="5937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8115265" y="5139898"/>
            <a:ext cx="275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  0	         1</a:t>
            </a:r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0" y="6111198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</a:t>
            </a:r>
            <a:r>
              <a:rPr lang="en-US" sz="3200" dirty="0" err="1"/>
              <a:t>bewerking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116" name="Picture Placeholder 88" descr="Atom icon">
            <a:extLst>
              <a:ext uri="{FF2B5EF4-FFF2-40B4-BE49-F238E27FC236}">
                <a16:creationId xmlns="" xmlns:a16="http://schemas.microsoft.com/office/drawing/2014/main" id="{453908F3-0F51-40FE-AA2A-0105A6F15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040898" y="1631932"/>
            <a:ext cx="813600" cy="813600"/>
          </a:xfrm>
          <a:prstGeom prst="ellipse">
            <a:avLst/>
          </a:prstGeom>
        </p:spPr>
      </p:pic>
      <p:pic>
        <p:nvPicPr>
          <p:cNvPr id="119" name="Picture Placeholder 134" descr="Search icon">
            <a:extLst>
              <a:ext uri="{FF2B5EF4-FFF2-40B4-BE49-F238E27FC236}">
                <a16:creationId xmlns="" xmlns:a16="http://schemas.microsoft.com/office/drawing/2014/main" id="{0C30FB3C-C819-4AFA-AEA3-B18C9434E5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0672" y="1487310"/>
            <a:ext cx="813600" cy="813600"/>
          </a:xfrm>
          <a:prstGeom prst="ellipse">
            <a:avLst/>
          </a:prstGeom>
        </p:spPr>
      </p:pic>
      <p:sp>
        <p:nvSpPr>
          <p:cNvPr id="147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519203" y="2907979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Categorische variabelen met tekstuele labels omzetten naar numerieke labels. Vervolgens deze numerieke labels omzetten naar binaire variabelen.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13" name="Picture Placeholder 132" descr="Charts icon">
            <a:extLst>
              <a:ext uri="{FF2B5EF4-FFF2-40B4-BE49-F238E27FC236}">
                <a16:creationId xmlns="" xmlns:a16="http://schemas.microsoft.com/office/drawing/2014/main" id="{78FD8DC6-182E-4025-A019-BE6224A45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302221" y="1572834"/>
            <a:ext cx="813600" cy="813600"/>
          </a:xfrm>
          <a:prstGeom prst="ellipse">
            <a:avLst/>
          </a:prstGeom>
        </p:spPr>
      </p:pic>
      <p:pic>
        <p:nvPicPr>
          <p:cNvPr id="14" name="Picture Placeholder 84" descr="Cubes icon">
            <a:extLst>
              <a:ext uri="{FF2B5EF4-FFF2-40B4-BE49-F238E27FC236}">
                <a16:creationId xmlns="" xmlns:a16="http://schemas.microsoft.com/office/drawing/2014/main" id="{901CF05F-DB41-4319-BE35-A6CEBB063B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97" r="97"/>
          <a:stretch>
            <a:fillRect/>
          </a:stretch>
        </p:blipFill>
        <p:spPr>
          <a:xfrm>
            <a:off x="4249329" y="1487310"/>
            <a:ext cx="813600" cy="813600"/>
          </a:xfrm>
          <a:prstGeom prst="ellipse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3167895" y="2322176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Schaling</a:t>
            </a:r>
            <a:endParaRPr lang="en-US" sz="1800" dirty="0"/>
          </a:p>
        </p:txBody>
      </p:sp>
      <p:sp>
        <p:nvSpPr>
          <p:cNvPr id="16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6214694" y="238643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One-hot encoding</a:t>
            </a:r>
          </a:p>
        </p:txBody>
      </p:sp>
      <p:sp>
        <p:nvSpPr>
          <p:cNvPr id="1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9086133" y="238643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Dimensie</a:t>
            </a:r>
            <a:r>
              <a:rPr lang="en-US" sz="1800" dirty="0"/>
              <a:t> </a:t>
            </a:r>
            <a:r>
              <a:rPr lang="en-US" sz="1800" dirty="0" err="1"/>
              <a:t>reductie</a:t>
            </a:r>
            <a:endParaRPr lang="en-US" sz="1800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600965" y="2933053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Checken of de datatypen van de variabele in de </a:t>
            </a:r>
            <a:r>
              <a:rPr lang="nl-NL" sz="1200" dirty="0" err="1"/>
              <a:t>tooling</a:t>
            </a:r>
            <a:r>
              <a:rPr lang="nl-NL" sz="1200" dirty="0"/>
              <a:t> overeen komen met de originele databron. Vervolgens eventuele wijzigingen aanbrengen.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9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273145" y="2326447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Format </a:t>
            </a:r>
            <a:r>
              <a:rPr lang="en-US" sz="1800" dirty="0" err="1"/>
              <a:t>wijzigen</a:t>
            </a:r>
            <a:endParaRPr lang="en-US" sz="1800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3549174" y="2956328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Schaling van numerieke variabelen, zodat deze vergelijkbaar zijn. Voorbeeld: salaris vs. leeftijd.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" t="3803" r="66748" b="4471"/>
          <a:stretch/>
        </p:blipFill>
        <p:spPr bwMode="auto">
          <a:xfrm>
            <a:off x="1479896" y="4755947"/>
            <a:ext cx="1315090" cy="149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1" t="3803" r="2082" b="4471"/>
          <a:stretch/>
        </p:blipFill>
        <p:spPr bwMode="auto">
          <a:xfrm>
            <a:off x="3783561" y="4755947"/>
            <a:ext cx="1942716" cy="149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3041984" y="5346223"/>
            <a:ext cx="482259" cy="31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4" name="Picture 2" descr="Afbeeldingsresultaat voor pca analysis illustr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221" y="4939572"/>
            <a:ext cx="2330877" cy="13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475043" y="6455318"/>
            <a:ext cx="3740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Bron</a:t>
            </a:r>
            <a:r>
              <a:rPr lang="en-US" sz="1200" dirty="0"/>
              <a:t>: Intelligent Data Analysis and Probabilistic Inference</a:t>
            </a:r>
            <a:endParaRPr lang="nl-NL" sz="1200" dirty="0"/>
          </a:p>
        </p:txBody>
      </p:sp>
      <p:sp>
        <p:nvSpPr>
          <p:cNvPr id="26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9414208" y="2956327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Dimensie reductie om het aantal features in het model te verminderen, maar wel de informatie te behouden. Dit voorkomt </a:t>
            </a:r>
            <a:r>
              <a:rPr lang="nl-NL" sz="1200" dirty="0" err="1"/>
              <a:t>overfitting</a:t>
            </a:r>
            <a:r>
              <a:rPr lang="nl-NL" sz="1200" dirty="0"/>
              <a:t> van het model bij te veel features.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27" name="Picture 26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0" y="6111198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521" y="160352"/>
            <a:ext cx="3834809" cy="987964"/>
          </a:xfrm>
        </p:spPr>
        <p:txBody>
          <a:bodyPr>
            <a:noAutofit/>
          </a:bodyPr>
          <a:lstStyle/>
          <a:p>
            <a:r>
              <a:rPr lang="en-US" sz="3200" dirty="0"/>
              <a:t>Data </a:t>
            </a:r>
            <a:r>
              <a:rPr lang="en-US" sz="3200" dirty="0" err="1"/>
              <a:t>bewerking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9917" y="1248055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Train/Test split en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423510" y="1855355"/>
            <a:ext cx="5251450" cy="3386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NL" sz="1400" dirty="0"/>
              <a:t>Dataset wordt gesplitst in een training en test set. Training set wordt gesplitst in training set en validatie set.</a:t>
            </a:r>
          </a:p>
          <a:p>
            <a:pPr marL="285750" indent="-285750"/>
            <a:r>
              <a:rPr lang="nl-NL" sz="1400" dirty="0"/>
              <a:t>Training set: wordt gebruikt om het model te trainen en de parameters van het model te bepalen.</a:t>
            </a:r>
          </a:p>
          <a:p>
            <a:pPr marL="285750" indent="-285750"/>
            <a:r>
              <a:rPr lang="nl-NL" sz="1400" dirty="0"/>
              <a:t>Validatie set: wordt gebruikt om de prestatie van het model te meten tijdens het optimaliseren van het model.</a:t>
            </a:r>
          </a:p>
          <a:p>
            <a:pPr marL="285750" indent="-285750"/>
            <a:r>
              <a:rPr lang="nl-NL" sz="1400" dirty="0"/>
              <a:t>Test set: indien het model af is, wordt de validatie set gebruikt om het model te testen op nieuwe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Feature selectie /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Feature </a:t>
            </a:r>
            <a:r>
              <a:rPr lang="nl-NL" dirty="0" err="1"/>
              <a:t>importance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Hierbij wordt bekeken welke variabelen het meest voorspellende vermogen hebben voor je doelvariabele. </a:t>
            </a:r>
          </a:p>
          <a:p>
            <a:r>
              <a:rPr lang="nl-NL" dirty="0"/>
              <a:t>Niet relevante variabelen (administratienummers, klantcode ingeval van 1 klant, …) kunnen het model negatief beïnvloeden.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Feature engineering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5106" y="2342356"/>
            <a:ext cx="5237033" cy="3792630"/>
          </a:xfrm>
        </p:spPr>
        <p:txBody>
          <a:bodyPr>
            <a:normAutofit/>
          </a:bodyPr>
          <a:lstStyle/>
          <a:p>
            <a:r>
              <a:rPr lang="nl-NL" dirty="0"/>
              <a:t>Het creëren van nieuwe variabelen op basis van de beschikbare data:</a:t>
            </a:r>
          </a:p>
          <a:p>
            <a:pPr lvl="1"/>
            <a:r>
              <a:rPr lang="nl-NL" dirty="0"/>
              <a:t>X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 X^2</a:t>
            </a:r>
          </a:p>
          <a:p>
            <a:pPr lvl="1"/>
            <a:r>
              <a:rPr lang="nl-NL" dirty="0"/>
              <a:t>Datum variabele </a:t>
            </a:r>
            <a:r>
              <a:rPr lang="nl-NL" dirty="0" smtClean="0">
                <a:sym typeface="Wingdings" panose="05000000000000000000" pitchFamily="2" charset="2"/>
              </a:rPr>
              <a:t></a:t>
            </a:r>
            <a:r>
              <a:rPr lang="nl-NL" dirty="0" smtClean="0"/>
              <a:t> </a:t>
            </a:r>
            <a:r>
              <a:rPr lang="nl-NL" dirty="0"/>
              <a:t>variabele met dag van de week</a:t>
            </a:r>
          </a:p>
          <a:p>
            <a:pPr lvl="1"/>
            <a:r>
              <a:rPr lang="nl-NL" dirty="0"/>
              <a:t>Starttijd en eindtijd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duur</a:t>
            </a:r>
          </a:p>
          <a:p>
            <a:r>
              <a:rPr lang="nl-NL" dirty="0"/>
              <a:t>Doel: precisie van je model verbeteren door middel van extra informatie</a:t>
            </a:r>
          </a:p>
          <a:p>
            <a:r>
              <a:rPr lang="nl-NL" dirty="0"/>
              <a:t>Veel feature engineering technieken zijn beschikbaar in Python en andere programmeertalen.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0" y="6111198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521" y="160352"/>
            <a:ext cx="3834809" cy="987964"/>
          </a:xfrm>
        </p:spPr>
        <p:txBody>
          <a:bodyPr>
            <a:noAutofit/>
          </a:bodyPr>
          <a:lstStyle/>
          <a:p>
            <a:r>
              <a:rPr lang="en-US" sz="3200" dirty="0"/>
              <a:t>Model training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308660" y="2548222"/>
            <a:ext cx="3517932" cy="3193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NL" sz="1400" dirty="0"/>
              <a:t>K-</a:t>
            </a:r>
            <a:r>
              <a:rPr lang="nl-NL" sz="1400" dirty="0" err="1"/>
              <a:t>Nearest</a:t>
            </a:r>
            <a:r>
              <a:rPr lang="nl-NL" sz="1400" dirty="0"/>
              <a:t> </a:t>
            </a:r>
            <a:r>
              <a:rPr lang="nl-NL" sz="1400" dirty="0" err="1"/>
              <a:t>Neighbors</a:t>
            </a:r>
            <a:r>
              <a:rPr lang="nl-NL" sz="1400" dirty="0"/>
              <a:t> </a:t>
            </a:r>
            <a:r>
              <a:rPr lang="nl-NL" sz="1400" dirty="0" err="1"/>
              <a:t>Classification</a:t>
            </a:r>
            <a:endParaRPr lang="nl-NL" sz="1400" dirty="0"/>
          </a:p>
          <a:p>
            <a:pPr marL="285750" indent="-285750"/>
            <a:r>
              <a:rPr lang="nl-NL" sz="1400" dirty="0" err="1"/>
              <a:t>Decision</a:t>
            </a:r>
            <a:r>
              <a:rPr lang="nl-NL" sz="1400" dirty="0"/>
              <a:t> Trees</a:t>
            </a:r>
          </a:p>
          <a:p>
            <a:pPr marL="285750" indent="-285750"/>
            <a:r>
              <a:rPr lang="nl-NL" sz="1400" dirty="0"/>
              <a:t>Random </a:t>
            </a:r>
            <a:r>
              <a:rPr lang="nl-NL" sz="1400" dirty="0" err="1"/>
              <a:t>Forest</a:t>
            </a:r>
            <a:r>
              <a:rPr lang="nl-NL" sz="1400" dirty="0"/>
              <a:t> </a:t>
            </a:r>
            <a:r>
              <a:rPr lang="nl-NL" sz="1400" dirty="0" err="1"/>
              <a:t>Classification</a:t>
            </a:r>
            <a:r>
              <a:rPr lang="nl-NL" sz="1400" dirty="0"/>
              <a:t> </a:t>
            </a:r>
          </a:p>
          <a:p>
            <a:pPr marL="285750" indent="-285750"/>
            <a:r>
              <a:rPr lang="nl-NL" sz="1400" dirty="0"/>
              <a:t>Support Vector Machine</a:t>
            </a:r>
          </a:p>
          <a:p>
            <a:pPr marL="285750" indent="-285750"/>
            <a:r>
              <a:rPr lang="nl-NL" sz="1400" dirty="0" err="1"/>
              <a:t>Stochastic</a:t>
            </a:r>
            <a:r>
              <a:rPr lang="nl-NL" sz="1400" dirty="0"/>
              <a:t> </a:t>
            </a:r>
            <a:r>
              <a:rPr lang="nl-NL" sz="1400" dirty="0" err="1"/>
              <a:t>Gradient</a:t>
            </a:r>
            <a:r>
              <a:rPr lang="nl-NL" sz="1400" dirty="0"/>
              <a:t> </a:t>
            </a:r>
            <a:r>
              <a:rPr lang="nl-NL" sz="1400" dirty="0" err="1"/>
              <a:t>Descent</a:t>
            </a:r>
            <a:endParaRPr lang="nl-NL" sz="1400" dirty="0"/>
          </a:p>
          <a:p>
            <a:pPr marL="285750" indent="-285750"/>
            <a:r>
              <a:rPr lang="nl-NL" sz="1400" dirty="0" err="1"/>
              <a:t>Boosting</a:t>
            </a:r>
            <a:r>
              <a:rPr lang="nl-NL" sz="1400" dirty="0"/>
              <a:t> </a:t>
            </a:r>
            <a:r>
              <a:rPr lang="nl-NL" sz="1400" dirty="0" err="1"/>
              <a:t>algoritms</a:t>
            </a:r>
            <a:r>
              <a:rPr lang="nl-NL" sz="1400" dirty="0"/>
              <a:t>:</a:t>
            </a:r>
          </a:p>
          <a:p>
            <a:pPr marL="742950" lvl="1" indent="-285750"/>
            <a:r>
              <a:rPr lang="nl-NL" sz="1200" dirty="0" err="1"/>
              <a:t>AdaBoost</a:t>
            </a:r>
            <a:endParaRPr lang="nl-NL" sz="1200" dirty="0"/>
          </a:p>
          <a:p>
            <a:pPr marL="742950" lvl="1" indent="-285750"/>
            <a:r>
              <a:rPr lang="nl-NL" sz="1200" dirty="0" err="1"/>
              <a:t>Gradient</a:t>
            </a:r>
            <a:r>
              <a:rPr lang="nl-NL" sz="1200" dirty="0"/>
              <a:t> Tree </a:t>
            </a:r>
            <a:r>
              <a:rPr lang="nl-NL" sz="1200" dirty="0" err="1"/>
              <a:t>Boosting</a:t>
            </a:r>
            <a:endParaRPr lang="nl-NL" sz="1200" dirty="0"/>
          </a:p>
          <a:p>
            <a:pPr marL="742950" lvl="1" indent="-285750"/>
            <a:r>
              <a:rPr lang="nl-NL" sz="1200" dirty="0" err="1"/>
              <a:t>VotingClassifier</a:t>
            </a:r>
            <a:endParaRPr lang="nl-NL" sz="1200" dirty="0"/>
          </a:p>
          <a:p>
            <a:pPr marL="285750" indent="-285750"/>
            <a:r>
              <a:rPr lang="nl-NL" sz="1400" dirty="0"/>
              <a:t>Neurale netwerken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198790" y="1041945"/>
            <a:ext cx="5241851" cy="1211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 dirty="0"/>
              <a:t>In Python zijn er een aantal Machine Learning modellen beschikbaar in het package </a:t>
            </a:r>
            <a:r>
              <a:rPr lang="nl-NL" sz="1400" b="1" i="1" dirty="0" err="1"/>
              <a:t>scikit-learn</a:t>
            </a:r>
            <a:r>
              <a:rPr lang="nl-NL" sz="1400" b="1" i="1" dirty="0"/>
              <a:t>.</a:t>
            </a:r>
            <a:r>
              <a:rPr lang="nl-NL" sz="1400" dirty="0"/>
              <a:t> (</a:t>
            </a:r>
            <a:r>
              <a:rPr lang="nl-NL" sz="1400" dirty="0">
                <a:hlinkClick r:id="rId3"/>
              </a:rPr>
              <a:t>https://scikit-learn.org/stable/</a:t>
            </a:r>
            <a:r>
              <a:rPr lang="nl-NL" sz="1400" dirty="0"/>
              <a:t>). Onder andere de volgende classificatie modellen zijn beschikbaar: </a:t>
            </a:r>
          </a:p>
          <a:p>
            <a:pPr marL="0" indent="0">
              <a:buNone/>
            </a:pPr>
            <a:endParaRPr lang="nl-NL" sz="1400" b="1" i="1" dirty="0"/>
          </a:p>
          <a:p>
            <a:pPr marL="0" indent="0">
              <a:buNone/>
            </a:pPr>
            <a:endParaRPr lang="nl-NL" sz="14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training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2179674"/>
            <a:ext cx="4018722" cy="408223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datapunt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vergeleken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“</a:t>
            </a:r>
            <a:r>
              <a:rPr lang="en-US" dirty="0" err="1"/>
              <a:t>buren</a:t>
            </a:r>
            <a:r>
              <a:rPr lang="en-US" dirty="0"/>
              <a:t>” (</a:t>
            </a:r>
            <a:r>
              <a:rPr lang="en-US" dirty="0" err="1"/>
              <a:t>aantal</a:t>
            </a:r>
            <a:r>
              <a:rPr lang="en-US" dirty="0"/>
              <a:t> = K) en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toegevoegd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klasse</a:t>
            </a:r>
            <a:r>
              <a:rPr lang="en-US" dirty="0"/>
              <a:t> met “</a:t>
            </a:r>
            <a:r>
              <a:rPr lang="en-US" dirty="0" err="1"/>
              <a:t>buren</a:t>
            </a:r>
            <a:r>
              <a:rPr lang="en-US" dirty="0"/>
              <a:t>” die het </a:t>
            </a:r>
            <a:r>
              <a:rPr lang="en-US" dirty="0" err="1"/>
              <a:t>meest</a:t>
            </a:r>
            <a:r>
              <a:rPr lang="en-US" dirty="0"/>
              <a:t> op het </a:t>
            </a:r>
            <a:r>
              <a:rPr lang="en-US" dirty="0" err="1"/>
              <a:t>betreffende</a:t>
            </a:r>
            <a:r>
              <a:rPr lang="en-US" dirty="0"/>
              <a:t> </a:t>
            </a:r>
            <a:r>
              <a:rPr lang="en-US" dirty="0" err="1"/>
              <a:t>datapunt</a:t>
            </a:r>
            <a:r>
              <a:rPr lang="en-US" dirty="0"/>
              <a:t> </a:t>
            </a:r>
            <a:r>
              <a:rPr lang="en-US" dirty="0" err="1"/>
              <a:t>lijken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buren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‘distance measure’. </a:t>
            </a:r>
            <a:r>
              <a:rPr lang="en-US" dirty="0" err="1"/>
              <a:t>Bijvoorbeeld</a:t>
            </a:r>
            <a:r>
              <a:rPr lang="en-US" dirty="0"/>
              <a:t> de </a:t>
            </a:r>
            <a:r>
              <a:rPr lang="en-US" dirty="0" err="1"/>
              <a:t>Euclidische</a:t>
            </a:r>
            <a:r>
              <a:rPr lang="en-US" dirty="0"/>
              <a:t> </a:t>
            </a:r>
            <a:r>
              <a:rPr lang="en-US" dirty="0" err="1"/>
              <a:t>afstand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FAD979DF-2C8C-45EF-A1BE-5044D69165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08483" y="1320056"/>
            <a:ext cx="3991884" cy="407670"/>
          </a:xfrm>
        </p:spPr>
        <p:txBody>
          <a:bodyPr/>
          <a:lstStyle/>
          <a:p>
            <a:r>
              <a:rPr lang="nl-NL" dirty="0"/>
              <a:t>K-</a:t>
            </a:r>
            <a:r>
              <a:rPr lang="nl-NL" dirty="0" err="1"/>
              <a:t>Nearest</a:t>
            </a:r>
            <a:r>
              <a:rPr lang="nl-NL" dirty="0"/>
              <a:t> </a:t>
            </a:r>
            <a:r>
              <a:rPr lang="nl-NL" dirty="0" err="1"/>
              <a:t>Neighbor</a:t>
            </a:r>
            <a:r>
              <a:rPr lang="nl-NL" dirty="0"/>
              <a:t> </a:t>
            </a:r>
            <a:r>
              <a:rPr lang="nl-NL" dirty="0" err="1"/>
              <a:t>Classification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2" descr="Afbeeldingsresultaat voor visual of knn expla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54" y="1727726"/>
            <a:ext cx="385762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100" y="5790266"/>
            <a:ext cx="409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Bron: datacamp.com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0" y="6111198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training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284398" y="2129405"/>
            <a:ext cx="4018722" cy="237128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Ieder datapunt wordt op basis van een beslisboom toegewezen aan een klasse. </a:t>
            </a:r>
          </a:p>
          <a:p>
            <a:pPr marL="0" indent="0">
              <a:buNone/>
            </a:pPr>
            <a:r>
              <a:rPr lang="nl-NL" dirty="0"/>
              <a:t>Aan de hand van een </a:t>
            </a:r>
            <a:r>
              <a:rPr lang="nl-NL" i="1" dirty="0" err="1"/>
              <a:t>costfunction</a:t>
            </a:r>
            <a:r>
              <a:rPr lang="nl-NL" i="1" dirty="0"/>
              <a:t> </a:t>
            </a:r>
            <a:r>
              <a:rPr lang="nl-NL" dirty="0"/>
              <a:t>wordt er een score gegeven aan een bepaalde split en op basis hiervan worden de juiste beslispunten gekozen door het algoritme. </a:t>
            </a:r>
            <a:endParaRPr lang="nl-NL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="" xmlns:a16="http://schemas.microsoft.com/office/drawing/2014/main" id="{F849F8DE-B8C6-4FCA-92F3-20388DD3DA4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236" y="1269501"/>
            <a:ext cx="3991884" cy="407670"/>
          </a:xfrm>
        </p:spPr>
        <p:txBody>
          <a:bodyPr/>
          <a:lstStyle/>
          <a:p>
            <a:r>
              <a:rPr lang="en-US" dirty="0"/>
              <a:t>Decision Tree Classification</a:t>
            </a:r>
          </a:p>
        </p:txBody>
      </p:sp>
      <p:pic>
        <p:nvPicPr>
          <p:cNvPr id="10" name="Picture 2" descr="Afbeeldingsresultaat voor decision tree classifier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02" y="1076514"/>
            <a:ext cx="3784289" cy="357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13708" y="6208191"/>
            <a:ext cx="409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Bron: towardsdatascience.com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training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176" y="2072079"/>
            <a:ext cx="4018722" cy="388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Het algoritme zoekt de optimale lijn om klassen van elkaar te scheiden. Daarbij wordt de afstand tussen de raaklijnen van de buitenste datapunten (de support vectoren) en de </a:t>
            </a:r>
            <a:r>
              <a:rPr lang="nl-NL" i="1" dirty="0" err="1"/>
              <a:t>seperate</a:t>
            </a:r>
            <a:r>
              <a:rPr lang="nl-NL" i="1" dirty="0"/>
              <a:t> </a:t>
            </a:r>
            <a:r>
              <a:rPr lang="nl-NL" i="1" dirty="0" err="1"/>
              <a:t>hyperplane</a:t>
            </a:r>
            <a:r>
              <a:rPr lang="nl-NL" i="1" dirty="0"/>
              <a:t> </a:t>
            </a:r>
            <a:r>
              <a:rPr lang="nl-NL" dirty="0"/>
              <a:t>gemaximaliseerd. Op deze wijze wordt de optimale scheiding tussen de klassen gevonden.  </a:t>
            </a:r>
            <a:endParaRPr lang="nl-NL" b="1" dirty="0"/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FAD979DF-2C8C-45EF-A1BE-5044D69165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40381" y="1184440"/>
            <a:ext cx="3991884" cy="407670"/>
          </a:xfrm>
        </p:spPr>
        <p:txBody>
          <a:bodyPr/>
          <a:lstStyle/>
          <a:p>
            <a:r>
              <a:rPr lang="nl-NL" dirty="0"/>
              <a:t>Support Vector Machines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2" descr="https://miro.medium.com/max/843/1*Ox4UFUKHna9BjW5gfNcQl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5" r="18693"/>
          <a:stretch/>
        </p:blipFill>
        <p:spPr bwMode="auto">
          <a:xfrm>
            <a:off x="829340" y="1755463"/>
            <a:ext cx="5135525" cy="317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0785" y="5744165"/>
            <a:ext cx="409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Bron: towardsdatascience.com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0" y="6111198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Model </a:t>
            </a:r>
            <a:r>
              <a:rPr lang="en-US" sz="3200" dirty="0" err="1"/>
              <a:t>evaluatie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147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349075" y="2907979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Hoeveel van de door ons voorspelde positieve waarden zijn daadwerkelijk positief?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5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2955244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Recall</a:t>
            </a:r>
          </a:p>
        </p:txBody>
      </p:sp>
      <p:sp>
        <p:nvSpPr>
          <p:cNvPr id="16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927352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Precision</a:t>
            </a:r>
          </a:p>
        </p:txBody>
      </p:sp>
      <p:sp>
        <p:nvSpPr>
          <p:cNvPr id="1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8830948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F-measure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600965" y="2933053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Hoeveel van alle waarden zijn correct geclassificeerd?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9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294460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Accuracy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3549174" y="2956328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Hoeveel van de echte positieve waarden worden juist voorspeld?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26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9329144" y="2956327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Om modellen te vergelijken op basis van </a:t>
            </a:r>
            <a:r>
              <a:rPr lang="nl-NL" sz="1200" dirty="0" err="1"/>
              <a:t>recall</a:t>
            </a:r>
            <a:r>
              <a:rPr lang="nl-NL" sz="1200" dirty="0"/>
              <a:t> en </a:t>
            </a:r>
            <a:r>
              <a:rPr lang="nl-NL" sz="1200" dirty="0" err="1"/>
              <a:t>precision</a:t>
            </a:r>
            <a:r>
              <a:rPr lang="nl-NL" sz="1200" dirty="0"/>
              <a:t> kan de F-score worden gebruikt.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01749" y="2140031"/>
                <a:ext cx="2093237" cy="611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𝑇𝑜𝑡𝑎𝑙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𝑣𝑎𝑙𝑢𝑒𝑠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9" y="2140031"/>
                <a:ext cx="2093237" cy="6110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371814" y="2152654"/>
                <a:ext cx="2410691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14" y="2152654"/>
                <a:ext cx="2410691" cy="615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42408" y="2152323"/>
                <a:ext cx="2410691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408" y="2152323"/>
                <a:ext cx="2410691" cy="6154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922669" y="2190003"/>
                <a:ext cx="2805209" cy="66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2 ∗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𝑟𝑒𝑐𝑎𝑙𝑙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 ∗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𝑝𝑟𝑒𝑐𝑖𝑠𝑖𝑜𝑛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𝑟𝑒𝑐𝑎𝑙𝑙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𝑝𝑟𝑒𝑐𝑖𝑠𝑖𝑜𝑛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669" y="2190003"/>
                <a:ext cx="2805209" cy="6649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10" y="3971852"/>
            <a:ext cx="3207751" cy="2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evaluatie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326929" y="1106190"/>
            <a:ext cx="4018722" cy="54097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De AUC-ROC curve is een belangrijke maatstaf bij het vergelijken van classificatie modellen.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In het eerste voorbeeld classificeert het model perfect. In het laatste voorbeeld heeft het model geen onderscheidend vermogen. 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De ROC curve maakt modellen vergelijkbaar en de kracht van het model inzichtelijk. Hoe hoger de AUC en de curve, des te beter het onderscheidend vermogen van het model. 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2" y="757506"/>
            <a:ext cx="4928488" cy="1515706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98" y="2680701"/>
            <a:ext cx="4507885" cy="1479150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69" y="4639494"/>
            <a:ext cx="3987145" cy="14390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6036" y="1034568"/>
            <a:ext cx="54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6036" y="3158666"/>
            <a:ext cx="54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6036" y="5097418"/>
            <a:ext cx="54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3)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50000"/>
                </a:srgbClr>
              </a:gs>
              <a:gs pos="49000">
                <a:srgbClr val="002C52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/>
              <a:t>Programma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672" y="1342950"/>
            <a:ext cx="5899109" cy="465684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sz="1800" dirty="0"/>
              <a:t>Business case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Wat hebben we vooraf nodig?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Business </a:t>
            </a:r>
            <a:r>
              <a:rPr lang="nl-NL" sz="1800" dirty="0" err="1"/>
              <a:t>understanding</a:t>
            </a: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Stappen in de praktijk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Data analyse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Data cleaning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Data bewerking en feature selectie / engineering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Model training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Model evaluatie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Het model staat: hoe nu verder?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0" indent="0">
              <a:buNone/>
            </a:pPr>
            <a:endParaRPr lang="nl-NL" sz="18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Model </a:t>
            </a:r>
            <a:r>
              <a:rPr lang="en-US" sz="3200" dirty="0" err="1"/>
              <a:t>evaluatie</a:t>
            </a:r>
            <a:r>
              <a:rPr lang="en-US" sz="3200" dirty="0"/>
              <a:t> (</a:t>
            </a:r>
            <a:r>
              <a:rPr lang="en-US" sz="3200" dirty="0" err="1"/>
              <a:t>voorbeeld</a:t>
            </a:r>
            <a:r>
              <a:rPr lang="en-US" sz="3200" dirty="0"/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6" y="1307837"/>
            <a:ext cx="4600060" cy="3386324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10" y="1307837"/>
            <a:ext cx="4804493" cy="341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98171" y="4939862"/>
                <a:ext cx="2365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𝐴𝑐𝑐𝑢𝑟𝑎𝑐𝑦</m:t>
                      </m:r>
                      <m:r>
                        <a:rPr lang="nl-NL" b="0" i="1" smtClean="0">
                          <a:latin typeface="Cambria Math"/>
                        </a:rPr>
                        <m:t>=78,35%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71" y="4939862"/>
                <a:ext cx="2365135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698171" y="5263027"/>
                <a:ext cx="1971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𝑅𝑒𝑐𝑎𝑙𝑙</m:t>
                      </m:r>
                      <m:r>
                        <a:rPr lang="nl-NL" b="0" i="1" smtClean="0">
                          <a:latin typeface="Cambria Math"/>
                        </a:rPr>
                        <m:t>=67,63%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71" y="5263027"/>
                <a:ext cx="1971304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674421" y="5589921"/>
                <a:ext cx="23030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𝑃𝑟𝑒𝑐𝑖𝑠𝑖𝑜𝑛</m:t>
                      </m:r>
                      <m:r>
                        <a:rPr lang="nl-NL" b="0" i="1" smtClean="0">
                          <a:latin typeface="Cambria Math"/>
                        </a:rPr>
                        <m:t>=54,18%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21" y="5589921"/>
                <a:ext cx="2303003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638796" y="5883489"/>
                <a:ext cx="2646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𝐹</m:t>
                      </m:r>
                      <m:r>
                        <a:rPr lang="nl-NL" b="0" i="1" smtClean="0">
                          <a:latin typeface="Cambria Math"/>
                        </a:rPr>
                        <m:t>−</m:t>
                      </m:r>
                      <m:r>
                        <a:rPr lang="nl-NL" b="0" i="1" smtClean="0">
                          <a:latin typeface="Cambria Math"/>
                        </a:rPr>
                        <m:t>𝑚𝑒𝑎𝑠𝑢𝑟𝑒</m:t>
                      </m:r>
                      <m:r>
                        <a:rPr lang="nl-NL" b="0" i="1" smtClean="0">
                          <a:latin typeface="Cambria Math"/>
                        </a:rPr>
                        <m:t>=60,16%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96" y="5883489"/>
                <a:ext cx="2646558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50000"/>
                </a:srgbClr>
              </a:gs>
              <a:gs pos="49000">
                <a:srgbClr val="002C52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386" y="535246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Het model </a:t>
            </a:r>
            <a:r>
              <a:rPr lang="en-US" dirty="0" err="1"/>
              <a:t>staat</a:t>
            </a:r>
            <a:r>
              <a:rPr lang="en-US" dirty="0"/>
              <a:t>: hoe nu </a:t>
            </a:r>
            <a:r>
              <a:rPr lang="en-US" dirty="0" err="1"/>
              <a:t>verder</a:t>
            </a:r>
            <a:r>
              <a:rPr lang="en-US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672" y="1552353"/>
            <a:ext cx="5899109" cy="44899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b="1" dirty="0"/>
              <a:t>API (Application Programming Interface)</a:t>
            </a:r>
            <a:br>
              <a:rPr lang="nl-NL" b="1" dirty="0"/>
            </a:br>
            <a:r>
              <a:rPr lang="nl-NL" dirty="0"/>
              <a:t>Maak het model toegankelijk via een API, zodat andere gebruikers het model (of de data) kunnen “ophalen” voor hun eigen scripts:</a:t>
            </a:r>
          </a:p>
          <a:p>
            <a:r>
              <a:rPr lang="nl-NL" dirty="0"/>
              <a:t>Microsoft </a:t>
            </a:r>
            <a:r>
              <a:rPr lang="nl-NL" dirty="0" err="1"/>
              <a:t>Azure</a:t>
            </a:r>
            <a:r>
              <a:rPr lang="nl-NL" dirty="0"/>
              <a:t>, Twitter, Google, </a:t>
            </a:r>
            <a:r>
              <a:rPr lang="nl-NL" dirty="0" err="1"/>
              <a:t>etc</a:t>
            </a:r>
            <a:r>
              <a:rPr lang="nl-NL" dirty="0"/>
              <a:t>…</a:t>
            </a:r>
          </a:p>
          <a:p>
            <a:r>
              <a:rPr lang="nl-NL" dirty="0"/>
              <a:t>Kamer van Koophandel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Bouwen applicatie om controle periodiek uit te voeren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Monitoring van de performance van het model en </a:t>
            </a:r>
            <a:r>
              <a:rPr lang="nl-NL" b="1" dirty="0" err="1"/>
              <a:t>retraining</a:t>
            </a:r>
            <a:r>
              <a:rPr lang="nl-NL" b="1" dirty="0"/>
              <a:t> tussentijds</a:t>
            </a:r>
            <a:br>
              <a:rPr lang="nl-NL" b="1" dirty="0"/>
            </a:br>
            <a:endParaRPr lang="nl-NL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94519" y="0"/>
            <a:ext cx="11002962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 smtClean="0"/>
              <a:t>Zelf</a:t>
            </a:r>
            <a:r>
              <a:rPr lang="en-US" sz="3200" dirty="0" smtClean="0"/>
              <a:t> </a:t>
            </a:r>
            <a:r>
              <a:rPr lang="en-US" sz="3200" dirty="0" err="1" smtClean="0"/>
              <a:t>aan</a:t>
            </a:r>
            <a:r>
              <a:rPr lang="en-US" sz="3200" dirty="0" smtClean="0"/>
              <a:t> de slag!</a:t>
            </a:r>
            <a:endParaRPr lang="en-US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768" y="1589730"/>
            <a:ext cx="5899109" cy="465684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Start </a:t>
            </a:r>
            <a:r>
              <a:rPr lang="nl-NL" sz="1800" dirty="0" err="1" smtClean="0"/>
              <a:t>Jupyter</a:t>
            </a:r>
            <a:r>
              <a:rPr lang="nl-NL" sz="1800" dirty="0" smtClean="0"/>
              <a:t> Lab of </a:t>
            </a:r>
            <a:r>
              <a:rPr lang="nl-NL" sz="1800" dirty="0" err="1" smtClean="0"/>
              <a:t>Jupyter</a:t>
            </a:r>
            <a:r>
              <a:rPr lang="nl-NL" sz="1800" dirty="0" smtClean="0"/>
              <a:t> Notebook (eventueel via anaconda navigator).</a:t>
            </a: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Maak een aparte map en download het script en de data van </a:t>
            </a:r>
            <a:r>
              <a:rPr lang="nl-NL" sz="1800" dirty="0" err="1" smtClean="0"/>
              <a:t>Github</a:t>
            </a:r>
            <a:r>
              <a:rPr lang="nl-NL" sz="1800" dirty="0" smtClean="0"/>
              <a:t>: </a:t>
            </a:r>
            <a:r>
              <a:rPr lang="nl-NL" sz="1800" dirty="0">
                <a:hlinkClick r:id="rId2"/>
              </a:rPr>
              <a:t>https://</a:t>
            </a:r>
            <a:r>
              <a:rPr lang="nl-NL" sz="1800" dirty="0" smtClean="0">
                <a:hlinkClick r:id="rId2"/>
              </a:rPr>
              <a:t>github.com/AronJeurninck/AISummerschool</a:t>
            </a: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Navigeer vanuit </a:t>
            </a:r>
            <a:r>
              <a:rPr lang="nl-NL" sz="1800" dirty="0" err="1" smtClean="0"/>
              <a:t>Jupyter</a:t>
            </a:r>
            <a:r>
              <a:rPr lang="nl-NL" sz="1800" dirty="0" smtClean="0"/>
              <a:t> naar de juiste map met de gegevens.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Open het script.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Aan de slag!</a:t>
            </a:r>
            <a:endParaRPr lang="nl-NL" sz="1800" dirty="0"/>
          </a:p>
          <a:p>
            <a:pPr marL="0" indent="0">
              <a:buNone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0" indent="0">
              <a:buNone/>
            </a:pPr>
            <a:endParaRPr lang="nl-NL" sz="18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94519" y="0"/>
            <a:ext cx="11002962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 smtClean="0"/>
              <a:t>Jupyter</a:t>
            </a:r>
            <a:r>
              <a:rPr lang="en-US" sz="3200" dirty="0" smtClean="0"/>
              <a:t> Tips &amp; Tricks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30849" y="1674689"/>
            <a:ext cx="50548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Run </a:t>
            </a:r>
            <a:r>
              <a:rPr lang="nl-NL" dirty="0" err="1" smtClean="0"/>
              <a:t>cell</a:t>
            </a:r>
            <a:r>
              <a:rPr lang="nl-NL" dirty="0" smtClean="0"/>
              <a:t> met Shift + 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Alle cellen achter elkaar draaien via Run </a:t>
            </a:r>
            <a:r>
              <a:rPr lang="nl-NL" dirty="0" smtClean="0">
                <a:sym typeface="Wingdings" panose="05000000000000000000" pitchFamily="2" charset="2"/>
              </a:rPr>
              <a:t> Run </a:t>
            </a:r>
            <a:r>
              <a:rPr lang="nl-NL" dirty="0" err="1" smtClean="0">
                <a:sym typeface="Wingdings" panose="05000000000000000000" pitchFamily="2" charset="2"/>
              </a:rPr>
              <a:t>All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Cells</a:t>
            </a:r>
            <a:r>
              <a:rPr lang="nl-NL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Volgorde van het runnen van cellen is belangrijk (boven naar beneden).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Draai eerst de cel waarin de benodigde “</a:t>
            </a:r>
            <a:r>
              <a:rPr lang="nl-NL" dirty="0" err="1" smtClean="0">
                <a:sym typeface="Wingdings" panose="05000000000000000000" pitchFamily="2" charset="2"/>
              </a:rPr>
              <a:t>requirements</a:t>
            </a:r>
            <a:r>
              <a:rPr lang="nl-NL" dirty="0" smtClean="0">
                <a:sym typeface="Wingdings" panose="05000000000000000000" pitchFamily="2" charset="2"/>
              </a:rPr>
              <a:t>” worden geïnstalleerd of gebruik de </a:t>
            </a:r>
            <a:r>
              <a:rPr lang="nl-NL" dirty="0" err="1" smtClean="0">
                <a:sym typeface="Wingdings" panose="05000000000000000000" pitchFamily="2" charset="2"/>
              </a:rPr>
              <a:t>cell</a:t>
            </a:r>
            <a:r>
              <a:rPr lang="nl-NL" dirty="0" smtClean="0">
                <a:sym typeface="Wingdings" panose="05000000000000000000" pitchFamily="2" charset="2"/>
              </a:rPr>
              <a:t> met de “pip </a:t>
            </a:r>
            <a:r>
              <a:rPr lang="nl-NL" dirty="0" err="1" smtClean="0">
                <a:sym typeface="Wingdings" panose="05000000000000000000" pitchFamily="2" charset="2"/>
              </a:rPr>
              <a:t>commands</a:t>
            </a:r>
            <a:r>
              <a:rPr lang="nl-NL" dirty="0" smtClean="0">
                <a:sym typeface="Wingdings" panose="05000000000000000000" pitchFamily="2" charset="2"/>
              </a:rPr>
              <a:t>” om packages te installeren (# voor code weghalen voor het runnen van een regel)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=""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3829886" y="1802072"/>
            <a:ext cx="4703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WWW.APOLLOANALYTICS.NL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latin typeface="+mj-lt"/>
                <a:cs typeface="Gill Sans" panose="020B0502020104020203" pitchFamily="34" charset="-79"/>
              </a:rPr>
              <a:t>Mark Verschuren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=""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+31 </a:t>
            </a: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6 4106 1599 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=""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0" y="5032398"/>
            <a:ext cx="4703427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Mark.verschuren@apolloanalytics.nl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Business case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116" name="Picture Placeholder 88" descr="Atom icon">
            <a:extLst>
              <a:ext uri="{FF2B5EF4-FFF2-40B4-BE49-F238E27FC236}">
                <a16:creationId xmlns="" xmlns:a16="http://schemas.microsoft.com/office/drawing/2014/main" id="{453908F3-0F51-40FE-AA2A-0105A6F15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111128" y="2047982"/>
            <a:ext cx="813600" cy="813600"/>
          </a:xfrm>
          <a:prstGeom prst="ellipse">
            <a:avLst/>
          </a:prstGeom>
        </p:spPr>
      </p:pic>
      <p:pic>
        <p:nvPicPr>
          <p:cNvPr id="118" name="Picture Placeholder 132" descr="Onderzoek">
            <a:extLst>
              <a:ext uri="{FF2B5EF4-FFF2-40B4-BE49-F238E27FC236}">
                <a16:creationId xmlns="" xmlns:a16="http://schemas.microsoft.com/office/drawing/2014/main" id="{78FD8DC6-182E-4025-A019-BE6224A45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315463" y="2047982"/>
            <a:ext cx="813600" cy="813600"/>
          </a:xfrm>
          <a:prstGeom prst="ellipse">
            <a:avLst/>
          </a:prstGeom>
        </p:spPr>
      </p:pic>
      <p:pic>
        <p:nvPicPr>
          <p:cNvPr id="119" name="Picture Placeholder 134" descr="Hoofd met radertjes">
            <a:extLst>
              <a:ext uri="{FF2B5EF4-FFF2-40B4-BE49-F238E27FC236}">
                <a16:creationId xmlns="" xmlns:a16="http://schemas.microsoft.com/office/drawing/2014/main" id="{0C30FB3C-C819-4AFA-AEA3-B18C9434E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392095" y="2047982"/>
            <a:ext cx="813600" cy="813600"/>
          </a:xfrm>
          <a:prstGeom prst="ellipse">
            <a:avLst/>
          </a:prstGeom>
        </p:spPr>
      </p:pic>
      <p:sp>
        <p:nvSpPr>
          <p:cNvPr id="141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492442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Het salaris speelt een belangrijke rol bij de hoogte van de pensioenaanspraak van de deelnemer.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46" name="Content Placeholder 8">
            <a:extLst>
              <a:ext uri="{FF2B5EF4-FFF2-40B4-BE49-F238E27FC236}">
                <a16:creationId xmlns="" xmlns:a16="http://schemas.microsoft.com/office/drawing/2014/main" id="{68F05F8E-2EF2-4D53-B8D9-6C7A62AA99B8}"/>
              </a:ext>
            </a:extLst>
          </p:cNvPr>
          <p:cNvSpPr txBox="1">
            <a:spLocks/>
          </p:cNvSpPr>
          <p:nvPr/>
        </p:nvSpPr>
        <p:spPr>
          <a:xfrm>
            <a:off x="3529070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De juistheid van de pensioenaanspraken in de administratie hangt voor een groot deel af van de juistheid van de salarissen.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Door de omvang van de data is de controle op de salarissen geen kleine/eenvoudige taak.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47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636161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Kunnen we de salarissen van de deelnemers controleren met behulp van machine Learning?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48" name="Content Placeholder 8">
            <a:extLst>
              <a:ext uri="{FF2B5EF4-FFF2-40B4-BE49-F238E27FC236}">
                <a16:creationId xmlns="" xmlns:a16="http://schemas.microsoft.com/office/drawing/2014/main" id="{7DA9A719-9253-44BE-AE4D-2CC259EBD627}"/>
              </a:ext>
            </a:extLst>
          </p:cNvPr>
          <p:cNvSpPr txBox="1">
            <a:spLocks/>
          </p:cNvSpPr>
          <p:nvPr/>
        </p:nvSpPr>
        <p:spPr>
          <a:xfrm>
            <a:off x="9438798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Via ML wordt een inschatting gemaakt van het salaris van de deelnemers op basis van individuele karakteristieken van de deelnemer.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De inschatting wordt vergeleken met het daadwerkelijke salaris dat is aangeleverd. Grote afwijkingen tussen verwachting en realiteit worden extra gecontroleerd.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149" name="Picture Placeholder 84" descr="Munten">
            <a:extLst>
              <a:ext uri="{FF2B5EF4-FFF2-40B4-BE49-F238E27FC236}">
                <a16:creationId xmlns="" xmlns:a16="http://schemas.microsoft.com/office/drawing/2014/main" id="{901CF05F-DB41-4319-BE35-A6CEBB063B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87760" y="2047982"/>
            <a:ext cx="813600" cy="813600"/>
          </a:xfrm>
          <a:prstGeom prst="ellipse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Tooling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F849F8DE-B8C6-4FCA-92F3-20388DD3DA4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600" dirty="0"/>
              <a:t>Wat </a:t>
            </a:r>
            <a:r>
              <a:rPr lang="en-US" sz="1600" dirty="0" err="1"/>
              <a:t>gebruiken</a:t>
            </a:r>
            <a:r>
              <a:rPr lang="en-US" sz="1600" dirty="0"/>
              <a:t> we?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380091" y="1884620"/>
            <a:ext cx="4018722" cy="4962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Programmeertaal</a:t>
            </a:r>
            <a:r>
              <a:rPr lang="en-US" dirty="0"/>
              <a:t>, </a:t>
            </a:r>
            <a:r>
              <a:rPr lang="en-US" dirty="0" err="1"/>
              <a:t>zoals</a:t>
            </a:r>
            <a:r>
              <a:rPr lang="en-US" dirty="0"/>
              <a:t> Python, R of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en-US" dirty="0"/>
              <a:t>Interface; 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scripts </a:t>
            </a: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programmeertaal</a:t>
            </a:r>
            <a:r>
              <a:rPr lang="en-US" dirty="0"/>
              <a:t> en </a:t>
            </a:r>
            <a:r>
              <a:rPr lang="en-US" dirty="0" err="1"/>
              <a:t>kan</a:t>
            </a:r>
            <a:r>
              <a:rPr lang="en-US" dirty="0"/>
              <a:t> het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daadwerkelijk</a:t>
            </a:r>
            <a:r>
              <a:rPr lang="en-US" dirty="0"/>
              <a:t> </a:t>
            </a:r>
            <a:r>
              <a:rPr lang="en-US" dirty="0" err="1"/>
              <a:t>uitgevoerd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 </a:t>
            </a:r>
          </a:p>
        </p:txBody>
      </p:sp>
      <p:pic>
        <p:nvPicPr>
          <p:cNvPr id="1026" name="Picture 2" descr="Afbeeldingsresultaat voor jupyter notebook logo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15" y="4734998"/>
            <a:ext cx="1418724" cy="1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python logo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62" y="4830196"/>
            <a:ext cx="3098677" cy="1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big data and ai landscape 20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41" y="848593"/>
            <a:ext cx="7087138" cy="470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7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380091" y="967341"/>
            <a:ext cx="4018722" cy="5525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De pensioenuitvoerder heeft beschikking over karakteristieken van de deelnemers en het salaris van de deelnemers. </a:t>
            </a:r>
          </a:p>
          <a:p>
            <a:pPr marL="0" indent="0">
              <a:buNone/>
            </a:pPr>
            <a:r>
              <a:rPr lang="nl-NL" dirty="0"/>
              <a:t>Deze data kan de uitvoerder intern gebruiken voor het ontwikkelen van een controle mechanisme op basis van Machine Learning.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9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4752752" y="97281"/>
            <a:ext cx="7439248" cy="118903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vandaag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5383418" y="1064129"/>
            <a:ext cx="5546851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Census </a:t>
            </a:r>
            <a:r>
              <a:rPr lang="nl-NL" dirty="0" err="1"/>
              <a:t>Income</a:t>
            </a:r>
            <a:r>
              <a:rPr lang="nl-NL" dirty="0"/>
              <a:t> Data Set</a:t>
            </a:r>
          </a:p>
          <a:p>
            <a:pPr marL="0" indent="0">
              <a:buNone/>
            </a:pPr>
            <a:r>
              <a:rPr lang="nl-NL" dirty="0"/>
              <a:t>Abstract: “</a:t>
            </a:r>
            <a:r>
              <a:rPr lang="en-US" i="1" dirty="0"/>
              <a:t>Predict whether income exceeds $50K/</a:t>
            </a:r>
            <a:r>
              <a:rPr lang="en-US" i="1" dirty="0" err="1"/>
              <a:t>yr</a:t>
            </a:r>
            <a:r>
              <a:rPr lang="en-US" i="1" dirty="0"/>
              <a:t> based on census data. Also known as "Adult" dataset.”</a:t>
            </a:r>
          </a:p>
          <a:p>
            <a:pPr marL="0" indent="0">
              <a:buNone/>
            </a:pPr>
            <a:r>
              <a:rPr lang="nl-NL" dirty="0"/>
              <a:t>Bron: </a:t>
            </a:r>
            <a:r>
              <a:rPr lang="nl-NL" dirty="0">
                <a:hlinkClick r:id="rId2"/>
              </a:rPr>
              <a:t>https://archive.ics.uci.edu/ml/datasets/census+income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61408"/>
              </p:ext>
            </p:extLst>
          </p:nvPr>
        </p:nvGraphicFramePr>
        <p:xfrm>
          <a:off x="4960087" y="3947794"/>
          <a:ext cx="7024578" cy="1681119"/>
        </p:xfrm>
        <a:graphic>
          <a:graphicData uri="http://schemas.openxmlformats.org/drawingml/2006/table">
            <a:tbl>
              <a:tblPr/>
              <a:tblGrid>
                <a:gridCol w="1170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60373">
                <a:tc>
                  <a:txBody>
                    <a:bodyPr/>
                    <a:lstStyle/>
                    <a:p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Data Set </a:t>
                      </a:r>
                      <a:r>
                        <a:rPr lang="nl-NL" sz="1000" b="1" dirty="0" err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Characteristics</a:t>
                      </a:r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:  </a:t>
                      </a:r>
                      <a:endParaRPr lang="nl-NL" sz="1000" dirty="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Multivariate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Number of Instances: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dirty="0" smtClean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48842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Area: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Social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0373"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Attribute Characteristics: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Categorical, Integer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Number of Attributes: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Date Donated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1996-05-01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0373">
                <a:tc>
                  <a:txBody>
                    <a:bodyPr/>
                    <a:lstStyle/>
                    <a:p>
                      <a:r>
                        <a:rPr lang="nl-NL" sz="1000" b="1" dirty="0" err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Associated</a:t>
                      </a:r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nl-NL" sz="1000" b="1" dirty="0" err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Tasks</a:t>
                      </a:r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:</a:t>
                      </a:r>
                      <a:endParaRPr lang="nl-NL" sz="1000" dirty="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Classification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Missing Values?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Number of Web Hits: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371537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understanding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284398" y="1863590"/>
            <a:ext cx="4018722" cy="43203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Specificeer de doelvariabele: welke variabele wil je voorspellen?</a:t>
            </a:r>
          </a:p>
          <a:p>
            <a:r>
              <a:rPr lang="nl-NL" dirty="0"/>
              <a:t>Hoe evalueer je het model (maatstaven) en wat is de baseline (huidige controlesysteem)?</a:t>
            </a:r>
          </a:p>
          <a:p>
            <a:r>
              <a:rPr lang="nl-NL" dirty="0"/>
              <a:t>Welke interne variabelen en databronnen zijn er beschikbaar om de doelvariabele te voorspellen? </a:t>
            </a:r>
          </a:p>
          <a:p>
            <a:r>
              <a:rPr lang="nl-NL" dirty="0"/>
              <a:t>Zijn er koppelingen te maken met externe (open) databronnen om het model te verbeteren?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9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4752752" y="97281"/>
            <a:ext cx="7439248" cy="118903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Supervised vs unsupervised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="" xmlns:a16="http://schemas.microsoft.com/office/drawing/2014/main" id="{F849F8DE-B8C6-4FCA-92F3-20388DD3DA4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236" y="1205705"/>
            <a:ext cx="3991884" cy="407670"/>
          </a:xfrm>
        </p:spPr>
        <p:txBody>
          <a:bodyPr/>
          <a:lstStyle/>
          <a:p>
            <a:r>
              <a:rPr lang="en-US" dirty="0"/>
              <a:t>Wat is het </a:t>
            </a:r>
            <a:r>
              <a:rPr lang="en-US" dirty="0" err="1"/>
              <a:t>probleem</a:t>
            </a:r>
            <a:r>
              <a:rPr lang="en-US" dirty="0"/>
              <a:t>?</a:t>
            </a:r>
          </a:p>
        </p:txBody>
      </p:sp>
      <p:pic>
        <p:nvPicPr>
          <p:cNvPr id="13" name="Picture 2" descr="Supervised Learning versus Unsupervised Learning (Mathworks, n.d.)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28" y="2110446"/>
            <a:ext cx="60864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0249" y="4831992"/>
            <a:ext cx="1674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Bron: researchgate.net 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1" y="6238789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understanding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De variabele </a:t>
            </a:r>
            <a:r>
              <a:rPr lang="nl-NL" b="1" dirty="0" err="1"/>
              <a:t>income</a:t>
            </a:r>
            <a:r>
              <a:rPr lang="nl-NL" dirty="0"/>
              <a:t> is onze doelvariabele.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De overige variabelen zijn de beschikbare features voor ons model.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Conclusie voor onze dataset: </a:t>
            </a:r>
          </a:p>
          <a:p>
            <a:pPr marL="0" indent="0">
              <a:buNone/>
            </a:pPr>
            <a:r>
              <a:rPr lang="nl-NL" b="1" dirty="0" err="1"/>
              <a:t>Supervised</a:t>
            </a:r>
            <a:r>
              <a:rPr lang="nl-NL" b="1" dirty="0"/>
              <a:t> </a:t>
            </a:r>
            <a:r>
              <a:rPr lang="nl-NL" b="1" dirty="0" err="1"/>
              <a:t>learning</a:t>
            </a:r>
            <a:r>
              <a:rPr lang="nl-NL" b="1" dirty="0"/>
              <a:t> classificatie probleem</a:t>
            </a:r>
          </a:p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818925"/>
            <a:ext cx="3155275" cy="3372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6834" y="3714958"/>
            <a:ext cx="161504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 err="1"/>
              <a:t>Income</a:t>
            </a:r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4150568" y="2926441"/>
            <a:ext cx="1128158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/>
              <a:t>&lt;= 50 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31867" y="2926441"/>
            <a:ext cx="1009406" cy="3693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/>
              <a:t>&gt; 50 K</a:t>
            </a:r>
          </a:p>
        </p:txBody>
      </p:sp>
      <p:cxnSp>
        <p:nvCxnSpPr>
          <p:cNvPr id="12" name="Straight Arrow Connector 11"/>
          <p:cNvCxnSpPr>
            <a:stCxn id="9" idx="0"/>
            <a:endCxn id="10" idx="2"/>
          </p:cNvCxnSpPr>
          <p:nvPr/>
        </p:nvCxnSpPr>
        <p:spPr>
          <a:xfrm flipH="1" flipV="1">
            <a:off x="4714647" y="3295773"/>
            <a:ext cx="789710" cy="419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11" idx="2"/>
          </p:cNvCxnSpPr>
          <p:nvPr/>
        </p:nvCxnSpPr>
        <p:spPr>
          <a:xfrm flipV="1">
            <a:off x="5504357" y="3295773"/>
            <a:ext cx="932213" cy="419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0" y="6111198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382" y="1306535"/>
            <a:ext cx="4018722" cy="46363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De volgende stap is het analyseren van de beschikbare data.</a:t>
            </a:r>
          </a:p>
          <a:p>
            <a:pPr marL="0" indent="0">
              <a:buNone/>
            </a:pPr>
            <a:r>
              <a:rPr lang="nl-NL" dirty="0"/>
              <a:t>Numerieke variabelen:</a:t>
            </a:r>
          </a:p>
          <a:p>
            <a:r>
              <a:rPr lang="nl-NL" dirty="0"/>
              <a:t>Weergave distributie; </a:t>
            </a:r>
          </a:p>
          <a:p>
            <a:r>
              <a:rPr lang="nl-NL" dirty="0"/>
              <a:t>Ophalen van statistieken zoals gemiddelde, mediaan en standaard afwijking.</a:t>
            </a:r>
          </a:p>
          <a:p>
            <a:r>
              <a:rPr lang="nl-NL" dirty="0"/>
              <a:t>Plotten t.o.v. doelvariabele en correlatiematrix</a:t>
            </a:r>
          </a:p>
          <a:p>
            <a:pPr marL="0" indent="0">
              <a:buNone/>
            </a:pPr>
            <a:r>
              <a:rPr lang="nl-NL" dirty="0"/>
              <a:t>Categorische variabelen:</a:t>
            </a:r>
          </a:p>
          <a:p>
            <a:r>
              <a:rPr lang="nl-NL" dirty="0"/>
              <a:t>Welke waarden kunnen de categorische variabelen hebben en hoe vaak komen deze waarden voor?</a:t>
            </a:r>
          </a:p>
          <a:p>
            <a:r>
              <a:rPr lang="nl-NL" dirty="0"/>
              <a:t>Is er sprake van een rangorde in de </a:t>
            </a:r>
            <a:r>
              <a:rPr lang="nl-NL" dirty="0" err="1"/>
              <a:t>categorieeën</a:t>
            </a:r>
            <a:r>
              <a:rPr lang="nl-NL" dirty="0"/>
              <a:t>?</a:t>
            </a:r>
          </a:p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29994" y="647799"/>
            <a:ext cx="1626920" cy="5847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Inladen data in </a:t>
            </a:r>
            <a:r>
              <a:rPr lang="nl-NL" sz="1600" dirty="0" err="1"/>
              <a:t>tooling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6862" y="1862398"/>
            <a:ext cx="2173184" cy="8309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Nadere analyse van de beschikbare variabelen en datatypen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9892" y="3712866"/>
            <a:ext cx="2173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Numerieke variabelen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7600" y="3717050"/>
            <a:ext cx="2173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Categorische variabelen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56862" y="5109285"/>
            <a:ext cx="2173184" cy="8309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Combineren van variabelen voor extra inzicht</a:t>
            </a: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3343454" y="1232574"/>
            <a:ext cx="0" cy="629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16" idx="0"/>
          </p:cNvCxnSpPr>
          <p:nvPr/>
        </p:nvCxnSpPr>
        <p:spPr>
          <a:xfrm>
            <a:off x="3343454" y="2693395"/>
            <a:ext cx="1233030" cy="1019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7" idx="0"/>
          </p:cNvCxnSpPr>
          <p:nvPr/>
        </p:nvCxnSpPr>
        <p:spPr>
          <a:xfrm flipH="1">
            <a:off x="2174192" y="2693395"/>
            <a:ext cx="1169262" cy="1023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2"/>
            <a:endCxn id="18" idx="0"/>
          </p:cNvCxnSpPr>
          <p:nvPr/>
        </p:nvCxnSpPr>
        <p:spPr>
          <a:xfrm flipH="1">
            <a:off x="3343454" y="4051420"/>
            <a:ext cx="1233030" cy="1057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2174192" y="4055604"/>
            <a:ext cx="1169262" cy="10536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0" y="6111198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</a:t>
            </a:r>
            <a:r>
              <a:rPr lang="en-US" sz="3200" dirty="0" err="1"/>
              <a:t>Analyse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63" y="1908182"/>
            <a:ext cx="3985572" cy="2510452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6" y="1908182"/>
            <a:ext cx="3561374" cy="3852099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67" y="2109470"/>
            <a:ext cx="2086266" cy="1000265"/>
          </a:xfrm>
          <a:prstGeom prst="rect">
            <a:avLst/>
          </a:prstGeom>
        </p:spPr>
      </p:pic>
      <p:cxnSp>
        <p:nvCxnSpPr>
          <p:cNvPr id="18" name="Rechte verbindingslijn 7">
            <a:extLst>
              <a:ext uri="{FF2B5EF4-FFF2-40B4-BE49-F238E27FC236}">
                <a16:creationId xmlns="" xmlns:a16="http://schemas.microsoft.com/office/drawing/2014/main" id="{A678D539-7D81-4C83-A501-6FDCBCBA2A1A}"/>
              </a:ext>
            </a:extLst>
          </p:cNvPr>
          <p:cNvCxnSpPr>
            <a:cxnSpLocks/>
          </p:cNvCxnSpPr>
          <p:nvPr/>
        </p:nvCxnSpPr>
        <p:spPr>
          <a:xfrm>
            <a:off x="4582083" y="1998921"/>
            <a:ext cx="0" cy="4228466"/>
          </a:xfrm>
          <a:prstGeom prst="line">
            <a:avLst/>
          </a:prstGeom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Rechte verbindingslijn 7">
            <a:extLst>
              <a:ext uri="{FF2B5EF4-FFF2-40B4-BE49-F238E27FC236}">
                <a16:creationId xmlns="" xmlns:a16="http://schemas.microsoft.com/office/drawing/2014/main" id="{A678D539-7D81-4C83-A501-6FDCBCBA2A1A}"/>
              </a:ext>
            </a:extLst>
          </p:cNvPr>
          <p:cNvCxnSpPr>
            <a:cxnSpLocks/>
          </p:cNvCxnSpPr>
          <p:nvPr/>
        </p:nvCxnSpPr>
        <p:spPr>
          <a:xfrm>
            <a:off x="7569926" y="1998921"/>
            <a:ext cx="0" cy="4225718"/>
          </a:xfrm>
          <a:prstGeom prst="line">
            <a:avLst/>
          </a:prstGeom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1095105" y="1233378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Numerieke</a:t>
            </a:r>
            <a:r>
              <a:rPr lang="en-US" sz="1800" dirty="0"/>
              <a:t> </a:t>
            </a:r>
            <a:r>
              <a:rPr lang="en-US" sz="1800" dirty="0" err="1"/>
              <a:t>variabelen</a:t>
            </a:r>
            <a:endParaRPr lang="en-US" sz="1800" dirty="0"/>
          </a:p>
        </p:txBody>
      </p:sp>
      <p:sp>
        <p:nvSpPr>
          <p:cNvPr id="23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4601673" y="1233378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Categorische</a:t>
            </a:r>
            <a:r>
              <a:rPr lang="en-US" sz="1800" dirty="0"/>
              <a:t> </a:t>
            </a:r>
            <a:r>
              <a:rPr lang="en-US" sz="1800" dirty="0" err="1"/>
              <a:t>variabelen</a:t>
            </a:r>
            <a:endParaRPr lang="en-US" sz="1800" dirty="0"/>
          </a:p>
        </p:txBody>
      </p:sp>
      <p:sp>
        <p:nvSpPr>
          <p:cNvPr id="24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8283283" y="1233378"/>
            <a:ext cx="3411732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Combinatie</a:t>
            </a:r>
            <a:r>
              <a:rPr lang="en-US" sz="1800" dirty="0"/>
              <a:t> van </a:t>
            </a:r>
            <a:r>
              <a:rPr lang="en-US" sz="1800" dirty="0" err="1"/>
              <a:t>variabelen</a:t>
            </a:r>
            <a:endParaRPr lang="en-US" sz="1800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0" y="6111198"/>
            <a:ext cx="1228896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Aangepast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angepast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1468</Words>
  <Application>Microsoft Office PowerPoint</Application>
  <PresentationFormat>Custom</PresentationFormat>
  <Paragraphs>252</Paragraphs>
  <Slides>24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Kantoorthema</vt:lpstr>
      <vt:lpstr>AI Summerschool</vt:lpstr>
      <vt:lpstr>Programma</vt:lpstr>
      <vt:lpstr>Business case</vt:lpstr>
      <vt:lpstr>Tooling</vt:lpstr>
      <vt:lpstr>Data</vt:lpstr>
      <vt:lpstr>Business understanding</vt:lpstr>
      <vt:lpstr>Business understanding</vt:lpstr>
      <vt:lpstr>Data Analyse</vt:lpstr>
      <vt:lpstr>Data Analyse</vt:lpstr>
      <vt:lpstr>Data cleaning</vt:lpstr>
      <vt:lpstr>Data bewerking</vt:lpstr>
      <vt:lpstr>Data bewerking</vt:lpstr>
      <vt:lpstr>Feature selectie / engineering</vt:lpstr>
      <vt:lpstr>Model training</vt:lpstr>
      <vt:lpstr>Model training</vt:lpstr>
      <vt:lpstr>Model training</vt:lpstr>
      <vt:lpstr>Model training</vt:lpstr>
      <vt:lpstr>Model evaluatie</vt:lpstr>
      <vt:lpstr>Model evaluatie</vt:lpstr>
      <vt:lpstr>Model evaluatie (voorbeeld)</vt:lpstr>
      <vt:lpstr>Het model staat: hoe nu verder?</vt:lpstr>
      <vt:lpstr>PowerPoint Presentation</vt:lpstr>
      <vt:lpstr>PowerPoint Presentation</vt:lpstr>
      <vt:lpstr>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Swinkels Family Brewers</dc:title>
  <dc:creator/>
  <cp:lastModifiedBy/>
  <cp:revision>2</cp:revision>
  <dcterms:created xsi:type="dcterms:W3CDTF">2019-07-11T12:32:18Z</dcterms:created>
  <dcterms:modified xsi:type="dcterms:W3CDTF">2019-09-17T09:36:15Z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